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300" r:id="rId2"/>
    <p:sldId id="293" r:id="rId3"/>
    <p:sldId id="298" r:id="rId4"/>
    <p:sldId id="302" r:id="rId5"/>
    <p:sldId id="301" r:id="rId6"/>
    <p:sldId id="303" r:id="rId7"/>
    <p:sldId id="309" r:id="rId8"/>
    <p:sldId id="310" r:id="rId9"/>
    <p:sldId id="311" r:id="rId10"/>
    <p:sldId id="308" r:id="rId11"/>
    <p:sldId id="306" r:id="rId12"/>
    <p:sldId id="305" r:id="rId13"/>
    <p:sldId id="286" r:id="rId14"/>
  </p:sldIdLst>
  <p:sldSz cx="12192000" cy="6858000"/>
  <p:notesSz cx="6858000" cy="9144000"/>
  <p:embeddedFontLst>
    <p:embeddedFont>
      <p:font typeface="Cambria" pitchFamily="18" charset="0"/>
      <p:regular r:id="rId16"/>
      <p:bold r:id="rId17"/>
      <p:italic r:id="rId18"/>
      <p:boldItalic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omfortaa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32IZ4pFYe/tTjXnMj5sQz+53q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E090"/>
    <a:srgbClr val="95B3D7"/>
    <a:srgbClr val="FF5050"/>
    <a:srgbClr val="771446"/>
    <a:srgbClr val="7213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5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495923367469108"/>
          <c:y val="2.7281865701648582E-2"/>
          <c:w val="0.80137647637795251"/>
          <c:h val="0.9484375031719055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11483903.199999997</c:v>
                </c:pt>
                <c:pt idx="1">
                  <c:v>34451709.600000001</c:v>
                </c:pt>
                <c:pt idx="2">
                  <c:v>68903419.200000003</c:v>
                </c:pt>
                <c:pt idx="3">
                  <c:v>137806838.40000001</c:v>
                </c:pt>
                <c:pt idx="4">
                  <c:v>206710257.59999999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51-481E-9BEE-D4C011513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Sheet1!$C$2:$C$6</c:f>
              <c:numCache>
                <c:formatCode>_(* #,##0_);_(* \(#,##0\);_(* "-"_);_(@_)</c:formatCode>
                <c:ptCount val="5"/>
                <c:pt idx="0">
                  <c:v>24770780.640000001</c:v>
                </c:pt>
                <c:pt idx="1">
                  <c:v>76280141.920000002</c:v>
                </c:pt>
                <c:pt idx="2">
                  <c:v>101193613.84000002</c:v>
                </c:pt>
                <c:pt idx="3">
                  <c:v>105576105.68000001</c:v>
                </c:pt>
                <c:pt idx="4">
                  <c:v>125302883.57000001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51-481E-9BEE-D4C0115139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Sheet1!$D$2:$D$6</c:f>
              <c:numCache>
                <c:formatCode>_(* #,##0_);_(* \(#,##0\);_(* "-"_);_(@_)</c:formatCode>
                <c:ptCount val="5"/>
                <c:pt idx="0">
                  <c:v>-13577989.476857059</c:v>
                </c:pt>
                <c:pt idx="1">
                  <c:v>-42419682.32</c:v>
                </c:pt>
                <c:pt idx="2">
                  <c:v>-33138944.640000015</c:v>
                </c:pt>
                <c:pt idx="3">
                  <c:v>30357456.140666652</c:v>
                </c:pt>
                <c:pt idx="4">
                  <c:v>77893476.662458301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51-481E-9BEE-D4C011513953}"/>
            </c:ext>
          </c:extLst>
        </c:ser>
        <c:dLbls/>
        <c:gapWidth val="219"/>
        <c:overlap val="-27"/>
        <c:axId val="164324096"/>
        <c:axId val="164325632"/>
      </c:barChart>
      <c:catAx>
        <c:axId val="16432409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5632"/>
        <c:crosses val="autoZero"/>
        <c:auto val="1"/>
        <c:lblAlgn val="ctr"/>
        <c:lblOffset val="100"/>
      </c:catAx>
      <c:valAx>
        <c:axId val="164325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1.11022E-16</cdr:x>
      <cdr:y>0.0045</cdr:y>
    </cdr:from>
    <cdr:to>
      <cdr:x>1</cdr:x>
      <cdr:y>0.00892</cdr:y>
    </cdr:to>
    <cdr:sp macro="" textlink="">
      <cdr:nvSpPr>
        <cdr:cNvPr id="2" name="Google Shape;533;p23"/>
        <cdr:cNvSpPr/>
      </cdr:nvSpPr>
      <cdr:spPr>
        <a:xfrm xmlns:a="http://schemas.openxmlformats.org/drawingml/2006/main">
          <a:off x="1072896" y="24384"/>
          <a:ext cx="8128000" cy="239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lvl="0" indent="0" algn="l" rtl="0">
            <a:spcBef>
              <a:spcPts val="0"/>
            </a:spcBef>
            <a:spcAft>
              <a:spcPts val="0"/>
            </a:spcAft>
            <a:buNone/>
          </a:pPr>
          <a:endParaRPr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4T07:52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4T07:53:23.7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9147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1197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519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885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0" name="Google Shape;6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920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031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34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107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1413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ba2596d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aba2596d2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</a:endParaRPr>
          </a:p>
        </p:txBody>
      </p:sp>
      <p:sp>
        <p:nvSpPr>
          <p:cNvPr id="233" name="Google Shape;233;g7aba2596d2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05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3154893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360893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481541" y="2937933"/>
            <a:ext cx="5181600" cy="90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481541" y="1937810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1pPr>
            <a:lvl2pPr marL="914400" lvl="1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2pPr>
            <a:lvl3pPr marL="1371600" lvl="2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33"/>
            </a:lvl3pPr>
            <a:lvl4pPr marL="1828800" lvl="3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200"/>
            </a:lvl4pPr>
            <a:lvl5pPr marL="2286000" lvl="4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200"/>
            </a:lvl5pPr>
            <a:lvl6pPr marL="2743200" lvl="5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6pPr>
            <a:lvl7pPr marL="3200400" lvl="6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7pPr>
            <a:lvl8pPr marL="3657600" lvl="7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8pPr>
            <a:lvl9pPr marL="4114800" lvl="8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1pPr>
            <a:lvl2pPr marL="914400" lvl="1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2pPr>
            <a:lvl3pPr marL="1371600" lvl="2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33"/>
            </a:lvl3pPr>
            <a:lvl4pPr marL="1828800" lvl="3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200"/>
            </a:lvl4pPr>
            <a:lvl5pPr marL="2286000" lvl="4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200"/>
            </a:lvl5pPr>
            <a:lvl6pPr marL="2743200" lvl="5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6pPr>
            <a:lvl7pPr marL="3200400" lvl="6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7pPr>
            <a:lvl8pPr marL="3657600" lvl="7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8pPr>
            <a:lvl9pPr marL="4114800" lvl="8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1pPr>
            <a:lvl2pPr marL="914400" lvl="1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333"/>
            </a:lvl2pPr>
            <a:lvl3pPr marL="1371600" lvl="2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1828800" lvl="3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1067"/>
            </a:lvl4pPr>
            <a:lvl5pPr marL="2286000" lvl="4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1067"/>
            </a:lvl5pPr>
            <a:lvl6pPr marL="2743200" lvl="5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6pPr>
            <a:lvl7pPr marL="3200400" lvl="6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3657600" lvl="7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8pPr>
            <a:lvl9pPr marL="4114800" lvl="8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3"/>
          </p:nvPr>
        </p:nvSpPr>
        <p:spPr>
          <a:xfrm>
            <a:off x="3096685" y="1023409"/>
            <a:ext cx="2694516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 b="1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4"/>
          </p:nvPr>
        </p:nvSpPr>
        <p:spPr>
          <a:xfrm>
            <a:off x="3096685" y="1449917"/>
            <a:ext cx="2694516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1pPr>
            <a:lvl2pPr marL="914400" lvl="1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333"/>
            </a:lvl2pPr>
            <a:lvl3pPr marL="1371600" lvl="2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marL="1828800" lvl="3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1067"/>
            </a:lvl4pPr>
            <a:lvl5pPr marL="2286000" lvl="4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1067"/>
            </a:lvl5pPr>
            <a:lvl6pPr marL="2743200" lvl="5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6pPr>
            <a:lvl7pPr marL="3200400" lvl="6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7pPr>
            <a:lvl8pPr marL="3657600" lvl="7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8pPr>
            <a:lvl9pPr marL="4114800" lvl="8" indent="-2794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067"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2383368" y="182033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/>
            </a:lvl2pPr>
            <a:lvl3pPr marL="1371600" lvl="2" indent="-3048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/>
            </a:lvl3pPr>
            <a:lvl4pPr marL="1828800" lvl="3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333"/>
            </a:lvl4pPr>
            <a:lvl5pPr marL="2286000" lvl="4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333"/>
            </a:lvl5pPr>
            <a:lvl6pPr marL="2743200" lvl="5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33"/>
            </a:lvl6pPr>
            <a:lvl7pPr marL="3200400" lvl="6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33"/>
            </a:lvl7pPr>
            <a:lvl8pPr marL="3657600" lvl="7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33"/>
            </a:lvl8pPr>
            <a:lvl9pPr marL="4114800" lvl="8" indent="-2921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33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304801" y="956733"/>
            <a:ext cx="2005543" cy="312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1194859" y="3578226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4pPr>
            <a:lvl5pPr marL="2286000" lvl="4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5pPr>
            <a:lvl6pPr marL="2743200" lvl="5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6pPr>
            <a:lvl7pPr marL="3200400" lvl="6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7pPr>
            <a:lvl8pPr marL="3657600" lvl="7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8pPr>
            <a:lvl9pPr marL="4114800" lvl="8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8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1993B23-9C28-4531-9E82-CD5138085B1E}"/>
              </a:ext>
            </a:extLst>
          </p:cNvPr>
          <p:cNvSpPr/>
          <p:nvPr/>
        </p:nvSpPr>
        <p:spPr>
          <a:xfrm>
            <a:off x="8242300" y="482600"/>
            <a:ext cx="3949700" cy="6392461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9A6CF97-0D94-77FE-AA95-44931BBFA843}"/>
              </a:ext>
            </a:extLst>
          </p:cNvPr>
          <p:cNvGrpSpPr/>
          <p:nvPr/>
        </p:nvGrpSpPr>
        <p:grpSpPr>
          <a:xfrm>
            <a:off x="1822008" y="569214"/>
            <a:ext cx="8359200" cy="842587"/>
            <a:chOff x="1822008" y="569214"/>
            <a:chExt cx="8359200" cy="842587"/>
          </a:xfrm>
        </p:grpSpPr>
        <p:sp>
          <p:nvSpPr>
            <p:cNvPr id="247" name="Google Shape;247;g7aba2596d2_1_41"/>
            <p:cNvSpPr txBox="1"/>
            <p:nvPr/>
          </p:nvSpPr>
          <p:spPr>
            <a:xfrm>
              <a:off x="1822008" y="569214"/>
              <a:ext cx="8359200" cy="71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The Problem</a:t>
              </a:r>
              <a:endParaRPr sz="933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" name="Google Shape;533;p23"/>
            <p:cNvSpPr/>
            <p:nvPr/>
          </p:nvSpPr>
          <p:spPr>
            <a:xfrm>
              <a:off x="2608507" y="1366082"/>
              <a:ext cx="6675194" cy="45719"/>
            </a:xfrm>
            <a:prstGeom prst="rect">
              <a:avLst/>
            </a:prstGeom>
            <a:solidFill>
              <a:srgbClr val="4B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AA1935-FC65-14D0-2B7A-047DD8F23BA1}"/>
                  </a:ext>
                </a:extLst>
              </p14:cNvPr>
              <p14:cNvContentPartPr/>
              <p14:nvPr/>
            </p14:nvContentPartPr>
            <p14:xfrm>
              <a:off x="2845886" y="1497806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EAA1935-FC65-14D0-2B7A-047DD8F23B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1566" y="1493486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1033025-91C4-6701-34E2-FEBCFD7809B0}"/>
              </a:ext>
            </a:extLst>
          </p:cNvPr>
          <p:cNvGrpSpPr/>
          <p:nvPr/>
        </p:nvGrpSpPr>
        <p:grpSpPr>
          <a:xfrm>
            <a:off x="1545911" y="1884756"/>
            <a:ext cx="7810814" cy="461665"/>
            <a:chOff x="2053911" y="1884756"/>
            <a:chExt cx="7810814" cy="461665"/>
          </a:xfrm>
        </p:grpSpPr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xmlns="" id="{A46B2CEF-2829-AB34-66C9-FF925085FC73}"/>
                </a:ext>
              </a:extLst>
            </p:cNvPr>
            <p:cNvSpPr/>
            <p:nvPr/>
          </p:nvSpPr>
          <p:spPr>
            <a:xfrm>
              <a:off x="2053912" y="1901228"/>
              <a:ext cx="7810813" cy="422192"/>
            </a:xfrm>
            <a:prstGeom prst="chevron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</a:p>
          </p:txBody>
        </p:sp>
        <p:sp>
          <p:nvSpPr>
            <p:cNvPr id="2" name="Arrow: Chevron 1">
              <a:extLst>
                <a:ext uri="{FF2B5EF4-FFF2-40B4-BE49-F238E27FC236}">
                  <a16:creationId xmlns:a16="http://schemas.microsoft.com/office/drawing/2014/main" xmlns="" id="{652CFDB7-EB37-945A-46B9-7A0C3164E319}"/>
                </a:ext>
              </a:extLst>
            </p:cNvPr>
            <p:cNvSpPr/>
            <p:nvPr/>
          </p:nvSpPr>
          <p:spPr>
            <a:xfrm>
              <a:off x="2053911" y="1901228"/>
              <a:ext cx="1448554" cy="42872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53A355-158E-68C5-EF92-19B94FDB66F8}"/>
                </a:ext>
              </a:extLst>
            </p:cNvPr>
            <p:cNvSpPr txBox="1"/>
            <p:nvPr/>
          </p:nvSpPr>
          <p:spPr>
            <a:xfrm>
              <a:off x="4125999" y="1884756"/>
              <a:ext cx="5199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Inadequacy of Health Resources</a:t>
              </a:r>
            </a:p>
          </p:txBody>
        </p:sp>
        <mc:AlternateContent xmlns:mc="http://schemas.openxmlformats.org/markup-compatibility/2006">
          <mc:Choice xmlns:p14="http://schemas.microsoft.com/office/powerpoint/2010/main" xmlns="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9A803B-F4CA-F125-95E1-A81A33A040D4}"/>
                    </a:ext>
                  </a:extLst>
                </p14:cNvPr>
                <p14:cNvContentPartPr/>
                <p14:nvPr/>
              </p14:nvContentPartPr>
              <p14:xfrm>
                <a:off x="3240846" y="1890926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39A803B-F4CA-F125-95E1-A81A33A040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6526" y="188660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4AF4B5-7153-0EF6-F8D3-E1812F530E65}"/>
              </a:ext>
            </a:extLst>
          </p:cNvPr>
          <p:cNvGrpSpPr/>
          <p:nvPr/>
        </p:nvGrpSpPr>
        <p:grpSpPr>
          <a:xfrm>
            <a:off x="1545911" y="2536603"/>
            <a:ext cx="8188730" cy="461665"/>
            <a:chOff x="2053911" y="2536603"/>
            <a:chExt cx="8188730" cy="461665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43FB24E3-C276-77A4-0227-6E6829AE2FAF}"/>
                </a:ext>
              </a:extLst>
            </p:cNvPr>
            <p:cNvSpPr/>
            <p:nvPr/>
          </p:nvSpPr>
          <p:spPr>
            <a:xfrm>
              <a:off x="2053911" y="2553075"/>
              <a:ext cx="1448554" cy="42872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B4626D3-1D9C-6A8C-1ECF-780CAD0D9420}"/>
                </a:ext>
              </a:extLst>
            </p:cNvPr>
            <p:cNvSpPr txBox="1"/>
            <p:nvPr/>
          </p:nvSpPr>
          <p:spPr>
            <a:xfrm>
              <a:off x="4125999" y="2536603"/>
              <a:ext cx="611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Inequitable Access to Health Service</a:t>
              </a:r>
            </a:p>
          </p:txBody>
        </p:sp>
        <p:sp>
          <p:nvSpPr>
            <p:cNvPr id="37" name="Arrow: Chevron 36">
              <a:extLst>
                <a:ext uri="{FF2B5EF4-FFF2-40B4-BE49-F238E27FC236}">
                  <a16:creationId xmlns:a16="http://schemas.microsoft.com/office/drawing/2014/main" xmlns="" id="{940E08B0-0E11-4FCD-2AD6-A1FC3EAEF72B}"/>
                </a:ext>
              </a:extLst>
            </p:cNvPr>
            <p:cNvSpPr/>
            <p:nvPr/>
          </p:nvSpPr>
          <p:spPr>
            <a:xfrm>
              <a:off x="2053912" y="2561692"/>
              <a:ext cx="7810813" cy="422192"/>
            </a:xfrm>
            <a:prstGeom prst="chevron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DF96E58-15DC-6372-0304-BFE229ABB11D}"/>
              </a:ext>
            </a:extLst>
          </p:cNvPr>
          <p:cNvGrpSpPr/>
          <p:nvPr/>
        </p:nvGrpSpPr>
        <p:grpSpPr>
          <a:xfrm>
            <a:off x="1545911" y="3188450"/>
            <a:ext cx="8728661" cy="461665"/>
            <a:chOff x="2053911" y="3188450"/>
            <a:chExt cx="8728661" cy="4616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3EB21A0-96F3-1AD1-216C-ED760EB2AE19}"/>
                </a:ext>
              </a:extLst>
            </p:cNvPr>
            <p:cNvSpPr txBox="1"/>
            <p:nvPr/>
          </p:nvSpPr>
          <p:spPr>
            <a:xfrm>
              <a:off x="4125999" y="3188450"/>
              <a:ext cx="6656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Uneven Health Service Coverage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EA15E496-64D7-0F2D-882B-716EB47A2C2E}"/>
                </a:ext>
              </a:extLst>
            </p:cNvPr>
            <p:cNvGrpSpPr/>
            <p:nvPr/>
          </p:nvGrpSpPr>
          <p:grpSpPr>
            <a:xfrm>
              <a:off x="2053911" y="3204922"/>
              <a:ext cx="7810814" cy="433128"/>
              <a:chOff x="2053911" y="3204922"/>
              <a:chExt cx="7810814" cy="433128"/>
            </a:xfrm>
          </p:grpSpPr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xmlns="" id="{A3F5332A-8331-D475-7A86-9C5725E29100}"/>
                  </a:ext>
                </a:extLst>
              </p:cNvPr>
              <p:cNvSpPr/>
              <p:nvPr/>
            </p:nvSpPr>
            <p:spPr>
              <a:xfrm>
                <a:off x="2053911" y="3204922"/>
                <a:ext cx="1448554" cy="428722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xmlns="" id="{8CDAC0EC-EA0F-90C8-0B21-A5673CBBA3B9}"/>
                  </a:ext>
                </a:extLst>
              </p:cNvPr>
              <p:cNvSpPr/>
              <p:nvPr/>
            </p:nvSpPr>
            <p:spPr>
              <a:xfrm>
                <a:off x="2053912" y="3215858"/>
                <a:ext cx="7810813" cy="422192"/>
              </a:xfrm>
              <a:prstGeom prst="chevron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      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AAB4C3F-F458-6857-FFE0-3B528099160E}"/>
              </a:ext>
            </a:extLst>
          </p:cNvPr>
          <p:cNvGrpSpPr/>
          <p:nvPr/>
        </p:nvGrpSpPr>
        <p:grpSpPr>
          <a:xfrm>
            <a:off x="1545911" y="3840297"/>
            <a:ext cx="7810814" cy="461665"/>
            <a:chOff x="2053911" y="3840297"/>
            <a:chExt cx="7810814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F5D3C04-D91A-EE6A-35F5-8064319CFAC3}"/>
                </a:ext>
              </a:extLst>
            </p:cNvPr>
            <p:cNvSpPr txBox="1"/>
            <p:nvPr/>
          </p:nvSpPr>
          <p:spPr>
            <a:xfrm>
              <a:off x="4125999" y="3840297"/>
              <a:ext cx="5199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Information Asymmetry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6798C95-733F-D4F8-8C2B-1F6EDD63871D}"/>
                </a:ext>
              </a:extLst>
            </p:cNvPr>
            <p:cNvGrpSpPr/>
            <p:nvPr/>
          </p:nvGrpSpPr>
          <p:grpSpPr>
            <a:xfrm>
              <a:off x="2053911" y="3856769"/>
              <a:ext cx="7810814" cy="428722"/>
              <a:chOff x="2053911" y="3856769"/>
              <a:chExt cx="7810814" cy="428722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xmlns="" id="{24738C6D-A514-B9B5-EAC6-9C392159C790}"/>
                  </a:ext>
                </a:extLst>
              </p:cNvPr>
              <p:cNvSpPr/>
              <p:nvPr/>
            </p:nvSpPr>
            <p:spPr>
              <a:xfrm>
                <a:off x="2053911" y="3856769"/>
                <a:ext cx="1448554" cy="428722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xmlns="" id="{74213EEE-2080-F7CC-B977-2F0B68F50AFB}"/>
                  </a:ext>
                </a:extLst>
              </p:cNvPr>
              <p:cNvSpPr/>
              <p:nvPr/>
            </p:nvSpPr>
            <p:spPr>
              <a:xfrm>
                <a:off x="2053912" y="3863299"/>
                <a:ext cx="7810813" cy="422192"/>
              </a:xfrm>
              <a:prstGeom prst="chevron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A3B3CB1-FDF1-4D3A-1E3A-FC658E99D8B2}"/>
              </a:ext>
            </a:extLst>
          </p:cNvPr>
          <p:cNvGrpSpPr/>
          <p:nvPr/>
        </p:nvGrpSpPr>
        <p:grpSpPr>
          <a:xfrm>
            <a:off x="1545911" y="4492144"/>
            <a:ext cx="7810814" cy="461665"/>
            <a:chOff x="2053911" y="4492144"/>
            <a:chExt cx="7810814" cy="461665"/>
          </a:xfrm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xmlns="" id="{BF131157-4FEF-9250-9711-AF57D55B4B04}"/>
                </a:ext>
              </a:extLst>
            </p:cNvPr>
            <p:cNvSpPr/>
            <p:nvPr/>
          </p:nvSpPr>
          <p:spPr>
            <a:xfrm>
              <a:off x="2053911" y="4508616"/>
              <a:ext cx="1448554" cy="42872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6DF3EB6-6287-F3A4-60F3-EEE3983344B9}"/>
                </a:ext>
              </a:extLst>
            </p:cNvPr>
            <p:cNvSpPr txBox="1"/>
            <p:nvPr/>
          </p:nvSpPr>
          <p:spPr>
            <a:xfrm>
              <a:off x="4125999" y="4492144"/>
              <a:ext cx="5199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Poor Governance</a:t>
              </a:r>
            </a:p>
          </p:txBody>
        </p:sp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xmlns="" id="{2B832D2F-5408-86A4-011B-2EC809A3014D}"/>
                </a:ext>
              </a:extLst>
            </p:cNvPr>
            <p:cNvSpPr/>
            <p:nvPr/>
          </p:nvSpPr>
          <p:spPr>
            <a:xfrm>
              <a:off x="2053912" y="4515824"/>
              <a:ext cx="7810813" cy="422192"/>
            </a:xfrm>
            <a:prstGeom prst="chevron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07DDF45-0EFA-8DF0-69B4-05CE58F76863}"/>
              </a:ext>
            </a:extLst>
          </p:cNvPr>
          <p:cNvGrpSpPr/>
          <p:nvPr/>
        </p:nvGrpSpPr>
        <p:grpSpPr>
          <a:xfrm>
            <a:off x="1545911" y="5143991"/>
            <a:ext cx="7823514" cy="461665"/>
            <a:chOff x="2053911" y="5143991"/>
            <a:chExt cx="7823514" cy="461665"/>
          </a:xfrm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xmlns="" id="{E00B99ED-3ADA-448C-BA25-02864BB2D6D0}"/>
                </a:ext>
              </a:extLst>
            </p:cNvPr>
            <p:cNvSpPr/>
            <p:nvPr/>
          </p:nvSpPr>
          <p:spPr>
            <a:xfrm>
              <a:off x="2053911" y="5160463"/>
              <a:ext cx="1448554" cy="42872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789F54A-3D7E-24AB-88A1-65E01CBA5E14}"/>
                </a:ext>
              </a:extLst>
            </p:cNvPr>
            <p:cNvSpPr txBox="1"/>
            <p:nvPr/>
          </p:nvSpPr>
          <p:spPr>
            <a:xfrm>
              <a:off x="4125999" y="5143991"/>
              <a:ext cx="5199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Absence of One Stop Service</a:t>
              </a: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xmlns="" id="{EF16DCB6-DA70-1A6D-F66C-C3CA44AAABE7}"/>
                </a:ext>
              </a:extLst>
            </p:cNvPr>
            <p:cNvSpPr/>
            <p:nvPr/>
          </p:nvSpPr>
          <p:spPr>
            <a:xfrm>
              <a:off x="2066612" y="5159785"/>
              <a:ext cx="7810813" cy="422192"/>
            </a:xfrm>
            <a:prstGeom prst="chevron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6812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91E70A-A601-7D9A-E451-9E0B0312D3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Google Shape;245;g7aba2596d2_1_41"/>
          <p:cNvSpPr txBox="1"/>
          <p:nvPr/>
        </p:nvSpPr>
        <p:spPr>
          <a:xfrm>
            <a:off x="3473562" y="6496685"/>
            <a:ext cx="83205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TiGrow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Ltd. | 2019</a:t>
            </a:r>
            <a:endParaRPr sz="9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7aba2596d2_1_41"/>
          <p:cNvSpPr txBox="1"/>
          <p:nvPr/>
        </p:nvSpPr>
        <p:spPr>
          <a:xfrm>
            <a:off x="1991553" y="967650"/>
            <a:ext cx="8359200" cy="10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Financial Estimations (USD) for 5 Years</a:t>
            </a:r>
            <a:endParaRPr sz="3600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Google Shape;533;p23"/>
          <p:cNvSpPr/>
          <p:nvPr/>
        </p:nvSpPr>
        <p:spPr>
          <a:xfrm>
            <a:off x="1819201" y="1716327"/>
            <a:ext cx="8702663" cy="35074"/>
          </a:xfrm>
          <a:prstGeom prst="rect">
            <a:avLst/>
          </a:prstGeom>
          <a:solidFill>
            <a:srgbClr val="4BE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E19FBCC-0B2E-D8A9-7801-7135A6761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67418079"/>
              </p:ext>
            </p:extLst>
          </p:nvPr>
        </p:nvGraphicFramePr>
        <p:xfrm>
          <a:off x="1699035" y="1751401"/>
          <a:ext cx="8626728" cy="49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394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6" grpId="0" animBg="1"/>
      <p:bldGraphic spid="7" grpId="0" uiExpand="1">
        <p:bldSub>
          <a:bldChart bld="category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D5748A4-E52E-808B-8C2B-3E119A252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Google Shape;245;g7aba2596d2_1_41"/>
          <p:cNvSpPr txBox="1"/>
          <p:nvPr/>
        </p:nvSpPr>
        <p:spPr>
          <a:xfrm>
            <a:off x="3473562" y="6496685"/>
            <a:ext cx="83205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TiGrow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Ltd. | 2019</a:t>
            </a:r>
            <a:endParaRPr sz="9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7;g7aba2596d2_1_41"/>
          <p:cNvSpPr txBox="1"/>
          <p:nvPr/>
        </p:nvSpPr>
        <p:spPr>
          <a:xfrm>
            <a:off x="1991553" y="2042160"/>
            <a:ext cx="8359200" cy="71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33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F390E6-E0EE-F904-519A-FF6E72D59D3E}"/>
              </a:ext>
            </a:extLst>
          </p:cNvPr>
          <p:cNvGrpSpPr/>
          <p:nvPr/>
        </p:nvGrpSpPr>
        <p:grpSpPr>
          <a:xfrm>
            <a:off x="1638226" y="739050"/>
            <a:ext cx="8712527" cy="1053170"/>
            <a:chOff x="1638226" y="739050"/>
            <a:chExt cx="8712527" cy="1053170"/>
          </a:xfrm>
        </p:grpSpPr>
        <p:sp>
          <p:nvSpPr>
            <p:cNvPr id="247" name="Google Shape;247;g7aba2596d2_1_41"/>
            <p:cNvSpPr txBox="1"/>
            <p:nvPr/>
          </p:nvSpPr>
          <p:spPr>
            <a:xfrm>
              <a:off x="1991553" y="739050"/>
              <a:ext cx="8359200" cy="1053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Our Future Events</a:t>
              </a:r>
              <a:endParaRPr sz="933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" name="Google Shape;533;p23"/>
            <p:cNvSpPr/>
            <p:nvPr/>
          </p:nvSpPr>
          <p:spPr>
            <a:xfrm>
              <a:off x="1638226" y="1716327"/>
              <a:ext cx="8702663" cy="35074"/>
            </a:xfrm>
            <a:prstGeom prst="rect">
              <a:avLst/>
            </a:prstGeom>
            <a:solidFill>
              <a:srgbClr val="4B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503;p23">
            <a:extLst>
              <a:ext uri="{FF2B5EF4-FFF2-40B4-BE49-F238E27FC236}">
                <a16:creationId xmlns:a16="http://schemas.microsoft.com/office/drawing/2014/main" xmlns="" id="{741E1B44-9378-F968-AC16-10202D4DE769}"/>
              </a:ext>
            </a:extLst>
          </p:cNvPr>
          <p:cNvSpPr/>
          <p:nvPr/>
        </p:nvSpPr>
        <p:spPr>
          <a:xfrm>
            <a:off x="0" y="4922441"/>
            <a:ext cx="12192000" cy="30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11;p23">
            <a:extLst>
              <a:ext uri="{FF2B5EF4-FFF2-40B4-BE49-F238E27FC236}">
                <a16:creationId xmlns:a16="http://schemas.microsoft.com/office/drawing/2014/main" xmlns="" id="{3CE5969A-BA00-2E78-0885-1C23E77702E8}"/>
              </a:ext>
            </a:extLst>
          </p:cNvPr>
          <p:cNvSpPr/>
          <p:nvPr/>
        </p:nvSpPr>
        <p:spPr>
          <a:xfrm>
            <a:off x="6105896" y="4820883"/>
            <a:ext cx="243300" cy="2443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09;p23">
            <a:extLst>
              <a:ext uri="{FF2B5EF4-FFF2-40B4-BE49-F238E27FC236}">
                <a16:creationId xmlns:a16="http://schemas.microsoft.com/office/drawing/2014/main" xmlns="" id="{732802C4-B9F3-0A07-1518-93DB50CAF266}"/>
              </a:ext>
            </a:extLst>
          </p:cNvPr>
          <p:cNvSpPr/>
          <p:nvPr/>
        </p:nvSpPr>
        <p:spPr>
          <a:xfrm>
            <a:off x="2501533" y="4825696"/>
            <a:ext cx="243300" cy="2443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FDF7042-12B8-0DCA-F874-F8E743EA2446}"/>
              </a:ext>
            </a:extLst>
          </p:cNvPr>
          <p:cNvGrpSpPr/>
          <p:nvPr/>
        </p:nvGrpSpPr>
        <p:grpSpPr>
          <a:xfrm>
            <a:off x="137613" y="2824067"/>
            <a:ext cx="4963523" cy="1879709"/>
            <a:chOff x="137613" y="2824067"/>
            <a:chExt cx="4963523" cy="1879709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xmlns="" id="{6EEB2910-5E25-8571-2133-ED6B2190FD3A}"/>
                </a:ext>
              </a:extLst>
            </p:cNvPr>
            <p:cNvSpPr/>
            <p:nvPr/>
          </p:nvSpPr>
          <p:spPr>
            <a:xfrm>
              <a:off x="1089661" y="2824067"/>
              <a:ext cx="3059429" cy="1879709"/>
            </a:xfrm>
            <a:prstGeom prst="downArrowCallout">
              <a:avLst>
                <a:gd name="adj1" fmla="val 25000"/>
                <a:gd name="adj2" fmla="val 25000"/>
                <a:gd name="adj3" fmla="val 12839"/>
                <a:gd name="adj4" fmla="val 72577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oogle Shape;513;p23">
              <a:extLst>
                <a:ext uri="{FF2B5EF4-FFF2-40B4-BE49-F238E27FC236}">
                  <a16:creationId xmlns:a16="http://schemas.microsoft.com/office/drawing/2014/main" xmlns="" id="{07C2518E-065E-493E-4A44-29D97CFF6A7C}"/>
                </a:ext>
              </a:extLst>
            </p:cNvPr>
            <p:cNvGrpSpPr/>
            <p:nvPr/>
          </p:nvGrpSpPr>
          <p:grpSpPr>
            <a:xfrm>
              <a:off x="137613" y="2875917"/>
              <a:ext cx="4963523" cy="1028304"/>
              <a:chOff x="-2087507" y="-420008"/>
              <a:chExt cx="8840700" cy="1774466"/>
            </a:xfrm>
          </p:grpSpPr>
          <p:sp>
            <p:nvSpPr>
              <p:cNvPr id="13" name="Google Shape;514;p23">
                <a:extLst>
                  <a:ext uri="{FF2B5EF4-FFF2-40B4-BE49-F238E27FC236}">
                    <a16:creationId xmlns:a16="http://schemas.microsoft.com/office/drawing/2014/main" xmlns="" id="{3CE3D229-ADC6-0AAE-09BE-CC5ECFE3B798}"/>
                  </a:ext>
                </a:extLst>
              </p:cNvPr>
              <p:cNvSpPr txBox="1"/>
              <p:nvPr/>
            </p:nvSpPr>
            <p:spPr>
              <a:xfrm>
                <a:off x="300746" y="-420008"/>
                <a:ext cx="4133400" cy="1231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933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March</a:t>
                </a:r>
                <a:r>
                  <a:rPr lang="en-GB" sz="1933" b="1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31</a:t>
                </a:r>
                <a:endPara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2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933" b="1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2022</a:t>
                </a:r>
                <a:endPara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" name="Google Shape;515;p23">
                <a:extLst>
                  <a:ext uri="{FF2B5EF4-FFF2-40B4-BE49-F238E27FC236}">
                    <a16:creationId xmlns:a16="http://schemas.microsoft.com/office/drawing/2014/main" xmlns="" id="{135956E4-F5CF-B787-3698-1EC3DA02F228}"/>
                  </a:ext>
                </a:extLst>
              </p:cNvPr>
              <p:cNvSpPr txBox="1"/>
              <p:nvPr/>
            </p:nvSpPr>
            <p:spPr>
              <a:xfrm>
                <a:off x="-2087507" y="929573"/>
                <a:ext cx="8840700" cy="42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228594" marR="0" lvl="0" indent="-228594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</a:pPr>
                <a:r>
                  <a:rPr lang="en-GB" sz="1600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Android &amp; </a:t>
                </a:r>
                <a:r>
                  <a:rPr lang="en-GB" sz="1600" i="0" u="none" strike="noStrike" cap="none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ios</a:t>
                </a:r>
                <a:r>
                  <a:rPr lang="en-GB" sz="1600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 app launch</a:t>
                </a:r>
                <a:endParaRPr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DAC390D-E726-0C82-E87E-ED3B63295FBE}"/>
              </a:ext>
            </a:extLst>
          </p:cNvPr>
          <p:cNvGrpSpPr/>
          <p:nvPr/>
        </p:nvGrpSpPr>
        <p:grpSpPr>
          <a:xfrm>
            <a:off x="4584963" y="2829662"/>
            <a:ext cx="3288390" cy="1879709"/>
            <a:chOff x="4584963" y="2829662"/>
            <a:chExt cx="3288390" cy="1879709"/>
          </a:xfrm>
        </p:grpSpPr>
        <p:sp>
          <p:nvSpPr>
            <p:cNvPr id="23" name="Callout: Down Arrow 22">
              <a:extLst>
                <a:ext uri="{FF2B5EF4-FFF2-40B4-BE49-F238E27FC236}">
                  <a16:creationId xmlns:a16="http://schemas.microsoft.com/office/drawing/2014/main" xmlns="" id="{C41724AD-99EE-9623-8B25-D6CB3DF37697}"/>
                </a:ext>
              </a:extLst>
            </p:cNvPr>
            <p:cNvSpPr/>
            <p:nvPr/>
          </p:nvSpPr>
          <p:spPr>
            <a:xfrm>
              <a:off x="4713071" y="2829662"/>
              <a:ext cx="3009390" cy="1879709"/>
            </a:xfrm>
            <a:prstGeom prst="downArrowCallout">
              <a:avLst>
                <a:gd name="adj1" fmla="val 25000"/>
                <a:gd name="adj2" fmla="val 25000"/>
                <a:gd name="adj3" fmla="val 12839"/>
                <a:gd name="adj4" fmla="val 7257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oogle Shape;519;p23">
              <a:extLst>
                <a:ext uri="{FF2B5EF4-FFF2-40B4-BE49-F238E27FC236}">
                  <a16:creationId xmlns:a16="http://schemas.microsoft.com/office/drawing/2014/main" xmlns="" id="{7977672C-EB0A-90EE-6A74-DE124ABE8405}"/>
                </a:ext>
              </a:extLst>
            </p:cNvPr>
            <p:cNvGrpSpPr/>
            <p:nvPr/>
          </p:nvGrpSpPr>
          <p:grpSpPr>
            <a:xfrm>
              <a:off x="4584963" y="2848552"/>
              <a:ext cx="3288390" cy="1613009"/>
              <a:chOff x="207070" y="-144495"/>
              <a:chExt cx="4963381" cy="3226018"/>
            </a:xfrm>
          </p:grpSpPr>
          <p:sp>
            <p:nvSpPr>
              <p:cNvPr id="16" name="Google Shape;520;p23">
                <a:extLst>
                  <a:ext uri="{FF2B5EF4-FFF2-40B4-BE49-F238E27FC236}">
                    <a16:creationId xmlns:a16="http://schemas.microsoft.com/office/drawing/2014/main" xmlns="" id="{14A395B2-910C-9DEC-0AA1-BA66B107FFEC}"/>
                  </a:ext>
                </a:extLst>
              </p:cNvPr>
              <p:cNvSpPr txBox="1"/>
              <p:nvPr/>
            </p:nvSpPr>
            <p:spPr>
              <a:xfrm>
                <a:off x="207070" y="-144495"/>
                <a:ext cx="4939797" cy="142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933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June</a:t>
                </a:r>
                <a:r>
                  <a:rPr lang="en-GB" sz="1933" b="1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30</a:t>
                </a:r>
                <a:endPara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2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933" b="1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2022</a:t>
                </a:r>
                <a:endPara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" name="Google Shape;521;p23">
                <a:extLst>
                  <a:ext uri="{FF2B5EF4-FFF2-40B4-BE49-F238E27FC236}">
                    <a16:creationId xmlns:a16="http://schemas.microsoft.com/office/drawing/2014/main" xmlns="" id="{22A57865-7F2A-5F35-70FE-30749FF31200}"/>
                  </a:ext>
                </a:extLst>
              </p:cNvPr>
              <p:cNvSpPr txBox="1"/>
              <p:nvPr/>
            </p:nvSpPr>
            <p:spPr>
              <a:xfrm>
                <a:off x="230652" y="1207163"/>
                <a:ext cx="4939799" cy="1874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457200" algn="l" rtl="0">
                  <a:lnSpc>
                    <a:spcPct val="12668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  Pre Series A</a:t>
                </a:r>
                <a:r>
                  <a:rPr lang="en-GB" sz="1600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Funding</a:t>
                </a:r>
              </a:p>
              <a:p>
                <a:pPr marL="0" marR="0" lvl="0" indent="457200" algn="l" rtl="0">
                  <a:lnSpc>
                    <a:spcPct val="12668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Activate All the Services</a:t>
                </a:r>
                <a:endParaRPr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5206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 i="0" u="none" strike="noStrike" cap="non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sp>
        <p:nvSpPr>
          <p:cNvPr id="18" name="Google Shape;526;p23">
            <a:extLst>
              <a:ext uri="{FF2B5EF4-FFF2-40B4-BE49-F238E27FC236}">
                <a16:creationId xmlns:a16="http://schemas.microsoft.com/office/drawing/2014/main" xmlns="" id="{D8C1133C-93C4-6295-1BE1-B7EF53D4501C}"/>
              </a:ext>
            </a:extLst>
          </p:cNvPr>
          <p:cNvSpPr/>
          <p:nvPr/>
        </p:nvSpPr>
        <p:spPr>
          <a:xfrm>
            <a:off x="9634591" y="4811358"/>
            <a:ext cx="243300" cy="24439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281822C-F8DE-0BB2-252A-72523E431BBA}"/>
              </a:ext>
            </a:extLst>
          </p:cNvPr>
          <p:cNvGrpSpPr/>
          <p:nvPr/>
        </p:nvGrpSpPr>
        <p:grpSpPr>
          <a:xfrm>
            <a:off x="7790117" y="2822316"/>
            <a:ext cx="3960211" cy="1879709"/>
            <a:chOff x="7790117" y="2822316"/>
            <a:chExt cx="3960211" cy="1879709"/>
          </a:xfrm>
        </p:grpSpPr>
        <p:sp>
          <p:nvSpPr>
            <p:cNvPr id="27" name="Callout: Down Arrow 26">
              <a:extLst>
                <a:ext uri="{FF2B5EF4-FFF2-40B4-BE49-F238E27FC236}">
                  <a16:creationId xmlns:a16="http://schemas.microsoft.com/office/drawing/2014/main" xmlns="" id="{613C37ED-13B9-0CD5-56E8-FC0209692890}"/>
                </a:ext>
              </a:extLst>
            </p:cNvPr>
            <p:cNvSpPr/>
            <p:nvPr/>
          </p:nvSpPr>
          <p:spPr>
            <a:xfrm>
              <a:off x="8235864" y="2822316"/>
              <a:ext cx="3009390" cy="1879709"/>
            </a:xfrm>
            <a:prstGeom prst="downArrowCallout">
              <a:avLst>
                <a:gd name="adj1" fmla="val 25000"/>
                <a:gd name="adj2" fmla="val 25000"/>
                <a:gd name="adj3" fmla="val 12839"/>
                <a:gd name="adj4" fmla="val 7257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oogle Shape;527;p23">
              <a:extLst>
                <a:ext uri="{FF2B5EF4-FFF2-40B4-BE49-F238E27FC236}">
                  <a16:creationId xmlns:a16="http://schemas.microsoft.com/office/drawing/2014/main" xmlns="" id="{252708E7-D616-630A-0582-8C0DBBAFB4C6}"/>
                </a:ext>
              </a:extLst>
            </p:cNvPr>
            <p:cNvGrpSpPr/>
            <p:nvPr/>
          </p:nvGrpSpPr>
          <p:grpSpPr>
            <a:xfrm>
              <a:off x="7790117" y="2847304"/>
              <a:ext cx="3960211" cy="1289203"/>
              <a:chOff x="79563" y="-441574"/>
              <a:chExt cx="4133401" cy="2316213"/>
            </a:xfrm>
          </p:grpSpPr>
          <p:sp>
            <p:nvSpPr>
              <p:cNvPr id="20" name="Google Shape;528;p23">
                <a:extLst>
                  <a:ext uri="{FF2B5EF4-FFF2-40B4-BE49-F238E27FC236}">
                    <a16:creationId xmlns:a16="http://schemas.microsoft.com/office/drawing/2014/main" xmlns="" id="{FE86B60F-1740-0BBD-AF92-2E018B691AE0}"/>
                  </a:ext>
                </a:extLst>
              </p:cNvPr>
              <p:cNvSpPr txBox="1"/>
              <p:nvPr/>
            </p:nvSpPr>
            <p:spPr>
              <a:xfrm>
                <a:off x="79563" y="-441574"/>
                <a:ext cx="4133401" cy="1282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933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December 31</a:t>
                </a:r>
                <a:endPara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20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933" b="1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2023</a:t>
                </a:r>
                <a:endPara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529;p23">
                <a:extLst>
                  <a:ext uri="{FF2B5EF4-FFF2-40B4-BE49-F238E27FC236}">
                    <a16:creationId xmlns:a16="http://schemas.microsoft.com/office/drawing/2014/main" xmlns="" id="{F1EA89AF-5E30-2F7B-96CB-94AB607EC109}"/>
                  </a:ext>
                </a:extLst>
              </p:cNvPr>
              <p:cNvSpPr txBox="1"/>
              <p:nvPr/>
            </p:nvSpPr>
            <p:spPr>
              <a:xfrm>
                <a:off x="227477" y="750980"/>
                <a:ext cx="3777902" cy="1123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668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i="0" u="none" strike="noStrike" cap="none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Series A Funding</a:t>
                </a:r>
              </a:p>
              <a:p>
                <a:pPr marL="0" marR="0" lvl="0" indent="0" algn="ctr" rtl="0">
                  <a:lnSpc>
                    <a:spcPct val="12668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Launch at Nepal</a:t>
                </a:r>
                <a:endParaRPr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9202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1090D6-F048-FE1F-14E2-5CC0E59D5B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8FE065C-AED4-43F5-8401-BDC5FACC4B52}"/>
              </a:ext>
            </a:extLst>
          </p:cNvPr>
          <p:cNvSpPr/>
          <p:nvPr/>
        </p:nvSpPr>
        <p:spPr>
          <a:xfrm>
            <a:off x="3918989" y="2204720"/>
            <a:ext cx="4354022" cy="3322320"/>
          </a:xfrm>
          <a:prstGeom prst="roundRect">
            <a:avLst>
              <a:gd name="adj" fmla="val 6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Google Shape;245;g7aba2596d2_1_41"/>
          <p:cNvSpPr txBox="1"/>
          <p:nvPr/>
        </p:nvSpPr>
        <p:spPr>
          <a:xfrm>
            <a:off x="3473562" y="6496685"/>
            <a:ext cx="83205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TiGrow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Ltd. | 2019</a:t>
            </a:r>
            <a:endParaRPr sz="9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7;g7aba2596d2_1_41"/>
          <p:cNvSpPr txBox="1"/>
          <p:nvPr/>
        </p:nvSpPr>
        <p:spPr>
          <a:xfrm>
            <a:off x="4020782" y="2245360"/>
            <a:ext cx="4104447" cy="3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1. Lack of awareness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2. Digital Divide Between Patients  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&amp; Physician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3. Policy &amp; Governance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4. Access to finance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F5571B-A94A-6138-B396-878A0347424F}"/>
              </a:ext>
            </a:extLst>
          </p:cNvPr>
          <p:cNvGrpSpPr/>
          <p:nvPr/>
        </p:nvGrpSpPr>
        <p:grpSpPr>
          <a:xfrm>
            <a:off x="1638226" y="739050"/>
            <a:ext cx="8712527" cy="1053170"/>
            <a:chOff x="1638226" y="739050"/>
            <a:chExt cx="8712527" cy="1053170"/>
          </a:xfrm>
        </p:grpSpPr>
        <p:sp>
          <p:nvSpPr>
            <p:cNvPr id="247" name="Google Shape;247;g7aba2596d2_1_41"/>
            <p:cNvSpPr txBox="1"/>
            <p:nvPr/>
          </p:nvSpPr>
          <p:spPr>
            <a:xfrm>
              <a:off x="1991553" y="739050"/>
              <a:ext cx="8359200" cy="1053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Barriers to Entry</a:t>
              </a:r>
              <a:endParaRPr sz="933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" name="Google Shape;533;p23"/>
            <p:cNvSpPr/>
            <p:nvPr/>
          </p:nvSpPr>
          <p:spPr>
            <a:xfrm>
              <a:off x="1638226" y="1716327"/>
              <a:ext cx="8702663" cy="35074"/>
            </a:xfrm>
            <a:prstGeom prst="rect">
              <a:avLst/>
            </a:prstGeom>
            <a:solidFill>
              <a:srgbClr val="4B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2498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1"/>
          <p:cNvSpPr/>
          <p:nvPr/>
        </p:nvSpPr>
        <p:spPr>
          <a:xfrm>
            <a:off x="-878575" y="2803316"/>
            <a:ext cx="8702700" cy="24000"/>
          </a:xfrm>
          <a:prstGeom prst="rect">
            <a:avLst/>
          </a:prstGeom>
          <a:solidFill>
            <a:srgbClr val="4BE4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1"/>
          <p:cNvSpPr txBox="1"/>
          <p:nvPr/>
        </p:nvSpPr>
        <p:spPr>
          <a:xfrm>
            <a:off x="685800" y="1995113"/>
            <a:ext cx="7395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 dirty="0">
                <a:solidFill>
                  <a:srgbClr val="002060"/>
                </a:solidFill>
                <a:latin typeface="Cambria" pitchFamily="18" charset="0"/>
                <a:ea typeface="Century Gothic"/>
                <a:cs typeface="Century Gothic"/>
                <a:sym typeface="Century Gothic"/>
              </a:rPr>
              <a:t>CONTACT </a:t>
            </a:r>
            <a:r>
              <a:rPr lang="en-GB" sz="4800" b="1" dirty="0">
                <a:solidFill>
                  <a:srgbClr val="002060"/>
                </a:solidFill>
                <a:latin typeface="Cambria" pitchFamily="18" charset="0"/>
                <a:ea typeface="Century Gothic"/>
                <a:cs typeface="Century Gothic"/>
                <a:sym typeface="Century Gothic"/>
              </a:rPr>
              <a:t>US</a:t>
            </a:r>
            <a:endParaRPr sz="4800" b="1" i="0" u="none" strike="noStrike" cap="none" dirty="0">
              <a:solidFill>
                <a:srgbClr val="000000"/>
              </a:solidFill>
              <a:latin typeface="Cambria" pitchFamily="18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9" name="Google Shape;619;p31"/>
          <p:cNvGrpSpPr/>
          <p:nvPr/>
        </p:nvGrpSpPr>
        <p:grpSpPr>
          <a:xfrm>
            <a:off x="685800" y="3332092"/>
            <a:ext cx="4602448" cy="2263590"/>
            <a:chOff x="-51981" y="-569843"/>
            <a:chExt cx="9204897" cy="4527180"/>
          </a:xfrm>
        </p:grpSpPr>
        <p:sp>
          <p:nvSpPr>
            <p:cNvPr id="620" name="Google Shape;620;p31"/>
            <p:cNvSpPr txBox="1"/>
            <p:nvPr/>
          </p:nvSpPr>
          <p:spPr>
            <a:xfrm>
              <a:off x="-40168" y="3358882"/>
              <a:ext cx="9193084" cy="598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81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i="0" u="none" strike="noStrike" cap="none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PHONE NUMBER: +880171 345 3337</a:t>
              </a:r>
              <a:endParaRPr sz="1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2" name="Google Shape;622;p31"/>
            <p:cNvSpPr txBox="1"/>
            <p:nvPr/>
          </p:nvSpPr>
          <p:spPr>
            <a:xfrm>
              <a:off x="-40168" y="1685867"/>
              <a:ext cx="9193084" cy="598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81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i="0" u="none" strike="noStrike" cap="none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EMAIL ADDRESS: ahmedulbabu@</a:t>
              </a:r>
              <a:r>
                <a:rPr lang="en-GB" sz="1600" b="1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techknowgram.com</a:t>
              </a:r>
              <a:endParaRPr sz="1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4" name="Google Shape;624;p31"/>
            <p:cNvSpPr txBox="1"/>
            <p:nvPr/>
          </p:nvSpPr>
          <p:spPr>
            <a:xfrm>
              <a:off x="-51981" y="-569843"/>
              <a:ext cx="9193084" cy="598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81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i="0" u="none" strike="noStrike" cap="none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MAILING ADDRESS : </a:t>
              </a:r>
              <a:r>
                <a:rPr lang="en-GB" sz="1600" b="1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5/9, Block B, </a:t>
              </a:r>
              <a:r>
                <a:rPr lang="en-GB" sz="1600" b="1" dirty="0" err="1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Lalmatia</a:t>
              </a:r>
              <a:r>
                <a:rPr lang="en-GB" sz="1600" b="1" dirty="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Mohammadpur, Dhaka, 1207, Bangladesh.</a:t>
              </a:r>
              <a:endParaRPr sz="1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5" name="Google Shape;625;p31"/>
            <p:cNvSpPr txBox="1"/>
            <p:nvPr/>
          </p:nvSpPr>
          <p:spPr>
            <a:xfrm>
              <a:off x="-40168" y="133352"/>
              <a:ext cx="9193084" cy="1141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</a:t>
              </a:r>
              <a:endParaRPr sz="10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animBg="1"/>
      <p:bldP spid="6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2C4F1C-5310-3947-1C6C-148818CD576E}"/>
              </a:ext>
            </a:extLst>
          </p:cNvPr>
          <p:cNvSpPr/>
          <p:nvPr/>
        </p:nvSpPr>
        <p:spPr>
          <a:xfrm rot="20228534">
            <a:off x="465853" y="1166721"/>
            <a:ext cx="4673600" cy="522259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533;p23"/>
          <p:cNvSpPr/>
          <p:nvPr/>
        </p:nvSpPr>
        <p:spPr>
          <a:xfrm flipV="1">
            <a:off x="3016227" y="4151720"/>
            <a:ext cx="6410960" cy="45719"/>
          </a:xfrm>
          <a:prstGeom prst="rect">
            <a:avLst/>
          </a:prstGeom>
          <a:solidFill>
            <a:srgbClr val="8CE090"/>
          </a:solidFill>
          <a:ln>
            <a:solidFill>
              <a:srgbClr val="8CE09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AE6D37-B397-6733-82EC-5C3827A7E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09" y="2343909"/>
            <a:ext cx="7828582" cy="1499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990352-F0D7-6398-F77A-111576367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10000"/>
            </a:blip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Google Shape;247;g7aba2596d2_1_41"/>
          <p:cNvSpPr txBox="1"/>
          <p:nvPr/>
        </p:nvSpPr>
        <p:spPr>
          <a:xfrm>
            <a:off x="1991553" y="739050"/>
            <a:ext cx="8359200" cy="10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The Solution</a:t>
            </a:r>
            <a:endParaRPr sz="933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Google Shape;247;g7aba2596d2_1_41"/>
          <p:cNvSpPr txBox="1"/>
          <p:nvPr/>
        </p:nvSpPr>
        <p:spPr>
          <a:xfrm>
            <a:off x="1991553" y="2042160"/>
            <a:ext cx="8359200" cy="71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33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247;g7aba2596d2_1_41"/>
          <p:cNvSpPr txBox="1"/>
          <p:nvPr/>
        </p:nvSpPr>
        <p:spPr>
          <a:xfrm>
            <a:off x="1400647" y="2401824"/>
            <a:ext cx="9177820" cy="37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GB" sz="2800" b="1" dirty="0">
                <a:solidFill>
                  <a:srgbClr val="00B050"/>
                </a:solidFill>
              </a:rPr>
              <a:t>Give access to all the health care services in the easiest way possible with a simple and specialized mobile application. Anyone can get all kind of medical support from booking an ambulance to get emergency medicine with just a few tap on the phone.</a:t>
            </a:r>
            <a:endParaRPr sz="2800" b="1" i="0" u="none" strike="noStrike" cap="none" dirty="0">
              <a:solidFill>
                <a:srgbClr val="00B050"/>
              </a:solidFill>
              <a:latin typeface="Century Gothic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6" name="Google Shape;533;p23"/>
          <p:cNvSpPr/>
          <p:nvPr/>
        </p:nvSpPr>
        <p:spPr>
          <a:xfrm>
            <a:off x="1638226" y="1716327"/>
            <a:ext cx="8702663" cy="35074"/>
          </a:xfrm>
          <a:prstGeom prst="rect">
            <a:avLst/>
          </a:prstGeom>
          <a:solidFill>
            <a:srgbClr val="4BE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11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1783C2-F0B8-E5E7-156B-CD447AD2FB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Google Shape;245;g7aba2596d2_1_41"/>
          <p:cNvSpPr txBox="1"/>
          <p:nvPr/>
        </p:nvSpPr>
        <p:spPr>
          <a:xfrm>
            <a:off x="3473562" y="6496685"/>
            <a:ext cx="83205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TiGrow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Ltd. | 2019</a:t>
            </a:r>
            <a:endParaRPr sz="9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A4DA7C-52DA-CD85-4CC8-EEA7E37D5C05}"/>
              </a:ext>
            </a:extLst>
          </p:cNvPr>
          <p:cNvGrpSpPr/>
          <p:nvPr/>
        </p:nvGrpSpPr>
        <p:grpSpPr>
          <a:xfrm>
            <a:off x="1638226" y="739050"/>
            <a:ext cx="8712527" cy="1053170"/>
            <a:chOff x="1638226" y="739050"/>
            <a:chExt cx="8712527" cy="1053170"/>
          </a:xfrm>
        </p:grpSpPr>
        <p:sp>
          <p:nvSpPr>
            <p:cNvPr id="247" name="Google Shape;247;g7aba2596d2_1_41"/>
            <p:cNvSpPr txBox="1"/>
            <p:nvPr/>
          </p:nvSpPr>
          <p:spPr>
            <a:xfrm>
              <a:off x="1991553" y="739050"/>
              <a:ext cx="8359200" cy="1053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Medie</a:t>
              </a:r>
              <a:r>
                <a:rPr lang="en-GB" sz="4800" b="1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Need</a:t>
              </a:r>
              <a:r>
                <a:rPr lang="en-GB" sz="48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: The Platform</a:t>
              </a:r>
              <a:endParaRPr sz="933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" name="Google Shape;533;p23"/>
            <p:cNvSpPr/>
            <p:nvPr/>
          </p:nvSpPr>
          <p:spPr>
            <a:xfrm>
              <a:off x="1638226" y="1716327"/>
              <a:ext cx="8702663" cy="35074"/>
            </a:xfrm>
            <a:prstGeom prst="rect">
              <a:avLst/>
            </a:prstGeom>
            <a:solidFill>
              <a:srgbClr val="4B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247;g7aba2596d2_1_41">
            <a:extLst>
              <a:ext uri="{FF2B5EF4-FFF2-40B4-BE49-F238E27FC236}">
                <a16:creationId xmlns:a16="http://schemas.microsoft.com/office/drawing/2014/main" xmlns="" id="{94263757-EC41-3947-7CE3-445928177E70}"/>
              </a:ext>
            </a:extLst>
          </p:cNvPr>
          <p:cNvSpPr txBox="1"/>
          <p:nvPr/>
        </p:nvSpPr>
        <p:spPr>
          <a:xfrm>
            <a:off x="972549" y="2321945"/>
            <a:ext cx="10034016" cy="43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771446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“</a:t>
            </a:r>
            <a:r>
              <a:rPr lang="en-GB" sz="3600" b="1" dirty="0" err="1">
                <a:solidFill>
                  <a:srgbClr val="771446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MedieNeed</a:t>
            </a:r>
            <a:r>
              <a:rPr lang="en-GB" sz="3600" b="1" dirty="0">
                <a:solidFill>
                  <a:srgbClr val="771446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”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Century Gothic" pitchFamily="34" charset="0"/>
                <a:ea typeface="Cambria"/>
                <a:cs typeface="Cambria"/>
                <a:sym typeface="Cambria"/>
              </a:rPr>
              <a:t>is a </a:t>
            </a:r>
            <a:r>
              <a:rPr lang="en-GB" sz="3600" b="1" dirty="0">
                <a:solidFill>
                  <a:srgbClr val="00B0F0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mobile application</a:t>
            </a:r>
            <a:r>
              <a:rPr lang="en-GB" sz="3600" b="1" dirty="0">
                <a:solidFill>
                  <a:srgbClr val="FF0000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 </a:t>
            </a:r>
            <a:r>
              <a:rPr lang="en-GB" sz="3600" b="1" dirty="0">
                <a:latin typeface="Century Gothic" pitchFamily="34" charset="0"/>
                <a:ea typeface="Cambria"/>
                <a:cs typeface="Cambria"/>
                <a:sym typeface="Cambria"/>
              </a:rPr>
              <a:t>that connects all the health care </a:t>
            </a:r>
            <a:r>
              <a:rPr lang="en-GB" sz="3600" b="1" dirty="0">
                <a:solidFill>
                  <a:srgbClr val="00B0F0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service seekers</a:t>
            </a:r>
            <a:r>
              <a:rPr lang="en-GB" sz="3600" b="1" dirty="0">
                <a:solidFill>
                  <a:srgbClr val="FF0000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 </a:t>
            </a:r>
            <a:r>
              <a:rPr lang="en-GB" sz="3600" b="1" dirty="0">
                <a:latin typeface="Century Gothic" pitchFamily="34" charset="0"/>
                <a:ea typeface="Cambria"/>
                <a:cs typeface="Cambria"/>
                <a:sym typeface="Cambria"/>
              </a:rPr>
              <a:t>and </a:t>
            </a:r>
            <a:r>
              <a:rPr lang="en-GB" sz="3600" b="1" dirty="0">
                <a:solidFill>
                  <a:srgbClr val="00B0F0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service providers</a:t>
            </a:r>
            <a:r>
              <a:rPr lang="en-GB" sz="3600" b="1" dirty="0">
                <a:solidFill>
                  <a:srgbClr val="FF0000"/>
                </a:solidFill>
                <a:latin typeface="Century Gothic" pitchFamily="34" charset="0"/>
                <a:ea typeface="Cambria"/>
                <a:cs typeface="Cambria"/>
                <a:sym typeface="Cambria"/>
              </a:rPr>
              <a:t> </a:t>
            </a:r>
            <a:r>
              <a:rPr lang="en-GB" sz="3600" b="1" dirty="0">
                <a:latin typeface="Century Gothic" pitchFamily="34" charset="0"/>
                <a:ea typeface="Cambria"/>
                <a:cs typeface="Cambria"/>
                <a:sym typeface="Cambria"/>
              </a:rPr>
              <a:t>in a single platform.</a:t>
            </a:r>
            <a:endParaRPr sz="3600" b="1" i="0" u="none" strike="noStrike" cap="none" dirty="0">
              <a:solidFill>
                <a:srgbClr val="000000"/>
              </a:solidFill>
              <a:latin typeface="Century Gothic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AF626CC-BE6C-A309-A666-E35A89676C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167973-41F7-009F-E118-4E4EFD17E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7" y="710914"/>
            <a:ext cx="5831553" cy="5258811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65B0555-2955-2613-4764-BD86AFE6B0DF}"/>
              </a:ext>
            </a:extLst>
          </p:cNvPr>
          <p:cNvGrpSpPr/>
          <p:nvPr/>
        </p:nvGrpSpPr>
        <p:grpSpPr>
          <a:xfrm>
            <a:off x="5162822" y="4007701"/>
            <a:ext cx="4930414" cy="507831"/>
            <a:chOff x="5162822" y="4007701"/>
            <a:chExt cx="4930414" cy="5078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E8F5601C-7FFF-6EDD-C774-D44FD0C516B7}"/>
                </a:ext>
              </a:extLst>
            </p:cNvPr>
            <p:cNvCxnSpPr/>
            <p:nvPr/>
          </p:nvCxnSpPr>
          <p:spPr>
            <a:xfrm>
              <a:off x="5381897" y="4336869"/>
              <a:ext cx="25429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DDC0088A-13C9-23DD-F653-98760A5384AC}"/>
                </a:ext>
              </a:extLst>
            </p:cNvPr>
            <p:cNvSpPr/>
            <p:nvPr/>
          </p:nvSpPr>
          <p:spPr>
            <a:xfrm>
              <a:off x="5162822" y="4221752"/>
              <a:ext cx="219075" cy="21907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2630FF3-34FF-31BC-C1E1-B4CA3C0D7CE7}"/>
                </a:ext>
              </a:extLst>
            </p:cNvPr>
            <p:cNvSpPr txBox="1"/>
            <p:nvPr/>
          </p:nvSpPr>
          <p:spPr>
            <a:xfrm>
              <a:off x="8107682" y="4007701"/>
              <a:ext cx="1985554" cy="5078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Micro Family</a:t>
              </a:r>
            </a:p>
            <a:p>
              <a:r>
                <a: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Worth $20 B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893B9A08-EB16-F3BD-9BAE-ABED8F373F0E}"/>
              </a:ext>
            </a:extLst>
          </p:cNvPr>
          <p:cNvGrpSpPr/>
          <p:nvPr/>
        </p:nvGrpSpPr>
        <p:grpSpPr>
          <a:xfrm>
            <a:off x="2338659" y="3159442"/>
            <a:ext cx="7754577" cy="632880"/>
            <a:chOff x="2338659" y="3159442"/>
            <a:chExt cx="7754577" cy="63288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5ACEE86E-A933-E6EA-4C81-0ACAC8629A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94" y="3268980"/>
              <a:ext cx="5420406" cy="327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58A2357D-E8D4-7BE8-DCCA-3FD935F792FE}"/>
                </a:ext>
              </a:extLst>
            </p:cNvPr>
            <p:cNvSpPr/>
            <p:nvPr/>
          </p:nvSpPr>
          <p:spPr>
            <a:xfrm>
              <a:off x="2338659" y="3159442"/>
              <a:ext cx="219075" cy="21907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2ED9B6E-95BC-E7FE-9B1A-B5AE463A2DC9}"/>
                </a:ext>
              </a:extLst>
            </p:cNvPr>
            <p:cNvSpPr txBox="1"/>
            <p:nvPr/>
          </p:nvSpPr>
          <p:spPr>
            <a:xfrm>
              <a:off x="8107682" y="3284491"/>
              <a:ext cx="1985554" cy="5078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Old Aged People</a:t>
              </a:r>
            </a:p>
            <a:p>
              <a:r>
                <a: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Worth $15 B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5A2F50A0-4CE0-BC9C-0167-2033AC1F6CC7}"/>
              </a:ext>
            </a:extLst>
          </p:cNvPr>
          <p:cNvGrpSpPr/>
          <p:nvPr/>
        </p:nvGrpSpPr>
        <p:grpSpPr>
          <a:xfrm>
            <a:off x="2964588" y="2552572"/>
            <a:ext cx="7128648" cy="507831"/>
            <a:chOff x="2964588" y="2552572"/>
            <a:chExt cx="7128648" cy="507831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EF2B9A54-4CF7-8D95-D2E4-6A2DB10F678D}"/>
                </a:ext>
              </a:extLst>
            </p:cNvPr>
            <p:cNvCxnSpPr/>
            <p:nvPr/>
          </p:nvCxnSpPr>
          <p:spPr>
            <a:xfrm>
              <a:off x="3074126" y="2778042"/>
              <a:ext cx="48506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>
                <a:lumMod val="67000"/>
              </a:schemeClr>
            </a:lnRef>
            <a:fillRef idx="0">
              <a:schemeClr val="accent6">
                <a:lumMod val="67000"/>
              </a:schemeClr>
            </a:fillRef>
            <a:effectRef idx="0">
              <a:schemeClr val="accent6">
                <a:lumMod val="67000"/>
              </a:schemeClr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51697A4-D0EC-2E1B-1386-CA58BB170FB1}"/>
                </a:ext>
              </a:extLst>
            </p:cNvPr>
            <p:cNvSpPr/>
            <p:nvPr/>
          </p:nvSpPr>
          <p:spPr>
            <a:xfrm>
              <a:off x="2964588" y="2668505"/>
              <a:ext cx="219075" cy="21907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316DC15-88A5-92EB-DC37-D73192F10089}"/>
                </a:ext>
              </a:extLst>
            </p:cNvPr>
            <p:cNvSpPr txBox="1"/>
            <p:nvPr/>
          </p:nvSpPr>
          <p:spPr>
            <a:xfrm>
              <a:off x="8107682" y="2552572"/>
              <a:ext cx="1985554" cy="5078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Meternal</a:t>
              </a:r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Women</a:t>
              </a:r>
            </a:p>
            <a:p>
              <a:r>
                <a: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Worth $6 B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120AD41F-A7B8-30C7-5FD6-7D3DB2BDF866}"/>
              </a:ext>
            </a:extLst>
          </p:cNvPr>
          <p:cNvGrpSpPr/>
          <p:nvPr/>
        </p:nvGrpSpPr>
        <p:grpSpPr>
          <a:xfrm>
            <a:off x="3330348" y="1860511"/>
            <a:ext cx="6762888" cy="507831"/>
            <a:chOff x="3330348" y="1860511"/>
            <a:chExt cx="6762888" cy="50783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5573E1FC-6A9F-C2F4-3D89-FFA8CDCC1F13}"/>
                </a:ext>
              </a:extLst>
            </p:cNvPr>
            <p:cNvCxnSpPr/>
            <p:nvPr/>
          </p:nvCxnSpPr>
          <p:spPr>
            <a:xfrm>
              <a:off x="3439886" y="2142311"/>
              <a:ext cx="4484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6B877109-FDAC-3454-A040-D4ABB3902000}"/>
                </a:ext>
              </a:extLst>
            </p:cNvPr>
            <p:cNvSpPr/>
            <p:nvPr/>
          </p:nvSpPr>
          <p:spPr>
            <a:xfrm>
              <a:off x="3330348" y="2053863"/>
              <a:ext cx="219075" cy="21907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352048C-9E71-6C99-56CC-1BDA97177AC9}"/>
                </a:ext>
              </a:extLst>
            </p:cNvPr>
            <p:cNvSpPr txBox="1"/>
            <p:nvPr/>
          </p:nvSpPr>
          <p:spPr>
            <a:xfrm>
              <a:off x="8107682" y="1860511"/>
              <a:ext cx="1985554" cy="5078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Fitness Enthusiasts</a:t>
              </a:r>
            </a:p>
            <a:p>
              <a:r>
                <a: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Worth $1.8 B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3D433C8-5D47-0BB3-CAEE-DA4ABF9E91AB}"/>
              </a:ext>
            </a:extLst>
          </p:cNvPr>
          <p:cNvGrpSpPr/>
          <p:nvPr/>
        </p:nvGrpSpPr>
        <p:grpSpPr>
          <a:xfrm>
            <a:off x="2964587" y="4664926"/>
            <a:ext cx="7440797" cy="507831"/>
            <a:chOff x="2964587" y="4664926"/>
            <a:chExt cx="7440797" cy="50783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E65EFD27-415E-71D2-BD52-591930E56E52}"/>
                </a:ext>
              </a:extLst>
            </p:cNvPr>
            <p:cNvCxnSpPr/>
            <p:nvPr/>
          </p:nvCxnSpPr>
          <p:spPr>
            <a:xfrm>
              <a:off x="3074126" y="4920343"/>
              <a:ext cx="48506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C1684E3-2BE4-5062-E728-D9ACFF9F9976}"/>
                </a:ext>
              </a:extLst>
            </p:cNvPr>
            <p:cNvSpPr/>
            <p:nvPr/>
          </p:nvSpPr>
          <p:spPr>
            <a:xfrm>
              <a:off x="2964587" y="4817548"/>
              <a:ext cx="219075" cy="21907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77EE1452-647A-54F3-220A-F57A493DD3AC}"/>
                </a:ext>
              </a:extLst>
            </p:cNvPr>
            <p:cNvSpPr txBox="1"/>
            <p:nvPr/>
          </p:nvSpPr>
          <p:spPr>
            <a:xfrm>
              <a:off x="8107682" y="4664926"/>
              <a:ext cx="2297702" cy="5078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Non-Developed Area</a:t>
              </a:r>
            </a:p>
            <a:p>
              <a:r>
                <a:rPr lang="en-US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Worth $2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302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2DDCCD-ED99-F1B5-2323-969D91A7E2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Google Shape;245;g7aba2596d2_1_41"/>
          <p:cNvSpPr txBox="1"/>
          <p:nvPr/>
        </p:nvSpPr>
        <p:spPr>
          <a:xfrm>
            <a:off x="3673869" y="6496685"/>
            <a:ext cx="83205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TiGrow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Ltd. | 2019</a:t>
            </a:r>
            <a:endParaRPr sz="9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DB4C21-681A-E0C9-EE0E-B2BF2EE32FE3}"/>
              </a:ext>
            </a:extLst>
          </p:cNvPr>
          <p:cNvGrpSpPr/>
          <p:nvPr/>
        </p:nvGrpSpPr>
        <p:grpSpPr>
          <a:xfrm>
            <a:off x="1638226" y="739050"/>
            <a:ext cx="8712527" cy="1053170"/>
            <a:chOff x="1638226" y="739050"/>
            <a:chExt cx="8712527" cy="1053170"/>
          </a:xfrm>
        </p:grpSpPr>
        <p:sp>
          <p:nvSpPr>
            <p:cNvPr id="247" name="Google Shape;247;g7aba2596d2_1_41"/>
            <p:cNvSpPr txBox="1"/>
            <p:nvPr/>
          </p:nvSpPr>
          <p:spPr>
            <a:xfrm>
              <a:off x="1991553" y="739050"/>
              <a:ext cx="8359200" cy="1053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Our Services</a:t>
              </a:r>
              <a:endParaRPr sz="933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" name="Google Shape;533;p23"/>
            <p:cNvSpPr/>
            <p:nvPr/>
          </p:nvSpPr>
          <p:spPr>
            <a:xfrm>
              <a:off x="1638226" y="1716327"/>
              <a:ext cx="8702663" cy="35074"/>
            </a:xfrm>
            <a:prstGeom prst="rect">
              <a:avLst/>
            </a:prstGeom>
            <a:solidFill>
              <a:srgbClr val="4B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" name="Google Shape;263;p9">
            <a:extLst>
              <a:ext uri="{FF2B5EF4-FFF2-40B4-BE49-F238E27FC236}">
                <a16:creationId xmlns:a16="http://schemas.microsoft.com/office/drawing/2014/main" xmlns="" id="{65C8AB7F-A71A-3FE7-FEE2-813AF679D9C5}"/>
              </a:ext>
            </a:extLst>
          </p:cNvPr>
          <p:cNvCxnSpPr>
            <a:cxnSpLocks/>
          </p:cNvCxnSpPr>
          <p:nvPr/>
        </p:nvCxnSpPr>
        <p:spPr>
          <a:xfrm>
            <a:off x="6231864" y="2145800"/>
            <a:ext cx="11484" cy="384552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Google Shape;264;p9">
            <a:extLst>
              <a:ext uri="{FF2B5EF4-FFF2-40B4-BE49-F238E27FC236}">
                <a16:creationId xmlns:a16="http://schemas.microsoft.com/office/drawing/2014/main" xmlns="" id="{FEAFCD03-6C5F-3DE0-6C8B-A59ABF7EF425}"/>
              </a:ext>
            </a:extLst>
          </p:cNvPr>
          <p:cNvPicPr preferRelativeResize="0"/>
          <p:nvPr/>
        </p:nvPicPr>
        <p:blipFill>
          <a:blip r:embed="rId4"/>
          <a:srcRect l="59" r="59"/>
          <a:stretch/>
        </p:blipFill>
        <p:spPr>
          <a:xfrm>
            <a:off x="10370669" y="1949182"/>
            <a:ext cx="1808121" cy="363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65;p9">
            <a:extLst>
              <a:ext uri="{FF2B5EF4-FFF2-40B4-BE49-F238E27FC236}">
                <a16:creationId xmlns:a16="http://schemas.microsoft.com/office/drawing/2014/main" xmlns="" id="{53D79B64-D227-D6AF-A0C7-3EE4C3E0F32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4168833" y="2020519"/>
            <a:ext cx="1810497" cy="363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7;p9">
            <a:extLst>
              <a:ext uri="{FF2B5EF4-FFF2-40B4-BE49-F238E27FC236}">
                <a16:creationId xmlns:a16="http://schemas.microsoft.com/office/drawing/2014/main" xmlns="" id="{9B85BE8C-7033-5313-9066-EFD9C8DC87A2}"/>
              </a:ext>
            </a:extLst>
          </p:cNvPr>
          <p:cNvSpPr/>
          <p:nvPr/>
        </p:nvSpPr>
        <p:spPr>
          <a:xfrm>
            <a:off x="666848" y="2258109"/>
            <a:ext cx="3740386" cy="3746623"/>
          </a:xfrm>
          <a:prstGeom prst="roundRect">
            <a:avLst>
              <a:gd name="adj" fmla="val 1150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endParaRPr sz="24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68;p9">
            <a:extLst>
              <a:ext uri="{FF2B5EF4-FFF2-40B4-BE49-F238E27FC236}">
                <a16:creationId xmlns:a16="http://schemas.microsoft.com/office/drawing/2014/main" xmlns="" id="{8870D5FA-2B1A-54A2-AA35-9B8542E0BCFE}"/>
              </a:ext>
            </a:extLst>
          </p:cNvPr>
          <p:cNvSpPr/>
          <p:nvPr/>
        </p:nvSpPr>
        <p:spPr>
          <a:xfrm>
            <a:off x="6771766" y="2258897"/>
            <a:ext cx="3740386" cy="3746623"/>
          </a:xfrm>
          <a:prstGeom prst="roundRect">
            <a:avLst>
              <a:gd name="adj" fmla="val 9061"/>
            </a:avLst>
          </a:prstGeom>
          <a:solidFill>
            <a:schemeClr val="accent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endParaRPr sz="24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6EA537-D6C0-9C94-01DF-B2F2B5BD26AC}"/>
              </a:ext>
            </a:extLst>
          </p:cNvPr>
          <p:cNvSpPr txBox="1"/>
          <p:nvPr/>
        </p:nvSpPr>
        <p:spPr>
          <a:xfrm>
            <a:off x="876743" y="2935823"/>
            <a:ext cx="34193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Doctors’ Appointment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Home Call Nurse &amp;                                                   Physiotherapist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Diagnostic Service at Home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Medicine Delivery at Home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Live Chat with Doctors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Ambulance Service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Blood Search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C43829-5A6A-1AF1-725F-7E293CFC5A9D}"/>
              </a:ext>
            </a:extLst>
          </p:cNvPr>
          <p:cNvSpPr txBox="1"/>
          <p:nvPr/>
        </p:nvSpPr>
        <p:spPr>
          <a:xfrm>
            <a:off x="1975040" y="2388237"/>
            <a:ext cx="1099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5D3E36-9ED7-4B0D-D0DD-BCA18159DAB1}"/>
              </a:ext>
            </a:extLst>
          </p:cNvPr>
          <p:cNvSpPr txBox="1"/>
          <p:nvPr/>
        </p:nvSpPr>
        <p:spPr>
          <a:xfrm>
            <a:off x="7052396" y="3101531"/>
            <a:ext cx="3357904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dk1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Prescription, appointment &amp; Schedule Management Tools For Doctors.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Necessary Analytics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Referring Customers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Calibri"/>
                <a:cs typeface="Calibri"/>
                <a:sym typeface="Calibri"/>
              </a:rPr>
              <a:t> Promoting Products &amp; Services</a:t>
            </a:r>
          </a:p>
          <a:p>
            <a:pPr marL="2857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D1794F-9ACF-7F45-3F44-0DF8B6F9650B}"/>
              </a:ext>
            </a:extLst>
          </p:cNvPr>
          <p:cNvSpPr txBox="1"/>
          <p:nvPr/>
        </p:nvSpPr>
        <p:spPr>
          <a:xfrm>
            <a:off x="8165184" y="2414020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AF3D39-A42D-D04E-C68F-D36722F3677D}"/>
              </a:ext>
            </a:extLst>
          </p:cNvPr>
          <p:cNvSpPr txBox="1"/>
          <p:nvPr/>
        </p:nvSpPr>
        <p:spPr>
          <a:xfrm>
            <a:off x="1633731" y="2527872"/>
            <a:ext cx="180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Seekers: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BBFC02-5F50-74F1-0EFE-EB4C4753F9B9}"/>
              </a:ext>
            </a:extLst>
          </p:cNvPr>
          <p:cNvSpPr txBox="1"/>
          <p:nvPr/>
        </p:nvSpPr>
        <p:spPr>
          <a:xfrm>
            <a:off x="7731697" y="254529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Providers:</a:t>
            </a:r>
          </a:p>
        </p:txBody>
      </p:sp>
    </p:spTree>
    <p:extLst>
      <p:ext uri="{BB962C8B-B14F-4D97-AF65-F5344CB8AC3E}">
        <p14:creationId xmlns:p14="http://schemas.microsoft.com/office/powerpoint/2010/main" xmlns="" val="1934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uiExpand="1" build="p"/>
      <p:bldP spid="4" grpId="0"/>
      <p:bldP spid="5" grpId="0" uiExpand="1" build="p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2DDCCD-ED99-F1B5-2323-969D91A7E25A}"/>
              </a:ext>
            </a:extLst>
          </p:cNvPr>
          <p:cNvSpPr/>
          <p:nvPr/>
        </p:nvSpPr>
        <p:spPr>
          <a:xfrm>
            <a:off x="0" y="-83127"/>
            <a:ext cx="12192000" cy="6858000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Google Shape;245;g7aba2596d2_1_41"/>
          <p:cNvSpPr txBox="1"/>
          <p:nvPr/>
        </p:nvSpPr>
        <p:spPr>
          <a:xfrm>
            <a:off x="3673869" y="6496685"/>
            <a:ext cx="83205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TiGrow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Ltd. | 2019</a:t>
            </a:r>
            <a:endParaRPr sz="9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DB4C21-681A-E0C9-EE0E-B2BF2EE32FE3}"/>
              </a:ext>
            </a:extLst>
          </p:cNvPr>
          <p:cNvGrpSpPr/>
          <p:nvPr/>
        </p:nvGrpSpPr>
        <p:grpSpPr>
          <a:xfrm>
            <a:off x="1638226" y="739050"/>
            <a:ext cx="8712527" cy="1053170"/>
            <a:chOff x="1638226" y="739050"/>
            <a:chExt cx="8712527" cy="1053170"/>
          </a:xfrm>
        </p:grpSpPr>
        <p:sp>
          <p:nvSpPr>
            <p:cNvPr id="247" name="Google Shape;247;g7aba2596d2_1_41"/>
            <p:cNvSpPr txBox="1"/>
            <p:nvPr/>
          </p:nvSpPr>
          <p:spPr>
            <a:xfrm>
              <a:off x="1991553" y="739050"/>
              <a:ext cx="8359200" cy="1053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Funding Needed</a:t>
              </a:r>
              <a:endParaRPr sz="933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" name="Google Shape;533;p23"/>
            <p:cNvSpPr/>
            <p:nvPr/>
          </p:nvSpPr>
          <p:spPr>
            <a:xfrm>
              <a:off x="1638226" y="1716327"/>
              <a:ext cx="8702663" cy="35074"/>
            </a:xfrm>
            <a:prstGeom prst="rect">
              <a:avLst/>
            </a:prstGeom>
            <a:solidFill>
              <a:srgbClr val="4B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DC9AD18-410F-2289-3F15-D06657A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0903" y="2069696"/>
            <a:ext cx="3921359" cy="39043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B5D84A2-2162-AE70-D831-342EF6B79325}"/>
              </a:ext>
            </a:extLst>
          </p:cNvPr>
          <p:cNvSpPr txBox="1"/>
          <p:nvPr/>
        </p:nvSpPr>
        <p:spPr>
          <a:xfrm>
            <a:off x="5390604" y="3179329"/>
            <a:ext cx="5782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effectLst/>
                <a:latin typeface="Arial" panose="020B0604020202020204" pitchFamily="34" charset="0"/>
              </a:rPr>
              <a:t>We will use the money to reach out more potential users all over the country and enrich our services with own skilled team with equipment.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7431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1783C2-F0B8-E5E7-156B-CD447AD2FB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Google Shape;245;g7aba2596d2_1_41"/>
          <p:cNvSpPr txBox="1"/>
          <p:nvPr/>
        </p:nvSpPr>
        <p:spPr>
          <a:xfrm>
            <a:off x="3473562" y="6496685"/>
            <a:ext cx="83205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TiGrow</a:t>
            </a:r>
            <a:r>
              <a:rPr lang="en-GB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Ltd. | 2019</a:t>
            </a:r>
            <a:endParaRPr sz="9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A4DA7C-52DA-CD85-4CC8-EEA7E37D5C05}"/>
              </a:ext>
            </a:extLst>
          </p:cNvPr>
          <p:cNvGrpSpPr/>
          <p:nvPr/>
        </p:nvGrpSpPr>
        <p:grpSpPr>
          <a:xfrm>
            <a:off x="1638226" y="739050"/>
            <a:ext cx="8712527" cy="1053170"/>
            <a:chOff x="1638226" y="739050"/>
            <a:chExt cx="8712527" cy="1053170"/>
          </a:xfrm>
        </p:grpSpPr>
        <p:sp>
          <p:nvSpPr>
            <p:cNvPr id="247" name="Google Shape;247;g7aba2596d2_1_41"/>
            <p:cNvSpPr txBox="1"/>
            <p:nvPr/>
          </p:nvSpPr>
          <p:spPr>
            <a:xfrm>
              <a:off x="1991553" y="739050"/>
              <a:ext cx="8359200" cy="1053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Sales </a:t>
              </a:r>
              <a:r>
                <a:rPr lang="en-GB" sz="4800" b="1" i="0" u="none" strike="noStrike" cap="none" dirty="0" smtClean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Channels</a:t>
              </a:r>
              <a:endParaRPr sz="933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" name="Google Shape;533;p23"/>
            <p:cNvSpPr/>
            <p:nvPr/>
          </p:nvSpPr>
          <p:spPr>
            <a:xfrm>
              <a:off x="1638226" y="1716327"/>
              <a:ext cx="8702663" cy="35074"/>
            </a:xfrm>
            <a:prstGeom prst="rect">
              <a:avLst/>
            </a:prstGeom>
            <a:solidFill>
              <a:srgbClr val="4B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C444AE-0F68-D06F-E6C9-0305635435A5}"/>
              </a:ext>
            </a:extLst>
          </p:cNvPr>
          <p:cNvSpPr txBox="1"/>
          <p:nvPr/>
        </p:nvSpPr>
        <p:spPr>
          <a:xfrm>
            <a:off x="3074633" y="2137053"/>
            <a:ext cx="8163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</a:rPr>
              <a:t>1. Providing diagnosis facility to doorstep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effectLst/>
                <a:latin typeface="Arial" panose="020B0604020202020204" pitchFamily="34" charset="0"/>
              </a:rPr>
              <a:t>2. Monthly charge for basic consultancy.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effectLst/>
                <a:latin typeface="Arial" panose="020B0604020202020204" pitchFamily="34" charset="0"/>
              </a:rPr>
              <a:t>3. Providing nurse for home care.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effectLst/>
                <a:latin typeface="Arial" panose="020B0604020202020204" pitchFamily="34" charset="0"/>
              </a:rPr>
              <a:t>4. Sell medicine online.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effectLst/>
                <a:latin typeface="Arial" panose="020B0604020202020204" pitchFamily="34" charset="0"/>
              </a:rPr>
              <a:t>5. Providing therapy and ambulance service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E9547D-C866-5FA3-C169-BF350F685C48}"/>
              </a:ext>
            </a:extLst>
          </p:cNvPr>
          <p:cNvSpPr txBox="1"/>
          <p:nvPr/>
        </p:nvSpPr>
        <p:spPr>
          <a:xfrm>
            <a:off x="2089280" y="4455367"/>
            <a:ext cx="816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</a:rPr>
              <a:t>We offer the best solution possible through a mobile app. We offer a variety of services directly on our website as well. We will also have a skilled team to give medical support over the phone. Each of these method is lead to direct sales.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7361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990352-F0D7-6398-F77A-111576367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10000"/>
            </a:blip>
            <a:stretch>
              <a:fillRect l="-250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Google Shape;247;g7aba2596d2_1_41"/>
          <p:cNvSpPr txBox="1"/>
          <p:nvPr/>
        </p:nvSpPr>
        <p:spPr>
          <a:xfrm>
            <a:off x="1991553" y="739050"/>
            <a:ext cx="8359200" cy="105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Marketing Activities</a:t>
            </a:r>
            <a:endParaRPr sz="933" b="1" i="0" u="none" strike="noStrike" cap="none" dirty="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Google Shape;533;p23"/>
          <p:cNvSpPr/>
          <p:nvPr/>
        </p:nvSpPr>
        <p:spPr>
          <a:xfrm>
            <a:off x="1638226" y="1716327"/>
            <a:ext cx="8702663" cy="35074"/>
          </a:xfrm>
          <a:prstGeom prst="rect">
            <a:avLst/>
          </a:prstGeom>
          <a:solidFill>
            <a:srgbClr val="4BE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FA9ACE-7938-E72D-7514-5A27E5E9F669}"/>
              </a:ext>
            </a:extLst>
          </p:cNvPr>
          <p:cNvSpPr txBox="1"/>
          <p:nvPr/>
        </p:nvSpPr>
        <p:spPr>
          <a:xfrm>
            <a:off x="2187007" y="2174218"/>
            <a:ext cx="81637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dirty="0">
                <a:effectLst/>
                <a:latin typeface="Arial" panose="020B0604020202020204" pitchFamily="34" charset="0"/>
              </a:rPr>
              <a:t>1. Grand opening with offers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>
                <a:effectLst/>
                <a:latin typeface="Arial" panose="020B0604020202020204" pitchFamily="34" charset="0"/>
              </a:rPr>
              <a:t>2. Maintain social media pages and website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>
                <a:effectLst/>
                <a:latin typeface="Arial" panose="020B0604020202020204" pitchFamily="34" charset="0"/>
              </a:rPr>
              <a:t>3. Attend and hosting medical summit.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>
                <a:effectLst/>
                <a:latin typeface="Arial" panose="020B0604020202020204" pitchFamily="34" charset="0"/>
              </a:rPr>
              <a:t>4. Advertise in local newspaper and media.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>
                <a:effectLst/>
                <a:latin typeface="Arial" panose="020B0604020202020204" pitchFamily="34" charset="0"/>
              </a:rPr>
              <a:t>5. Social Media </a:t>
            </a:r>
            <a:r>
              <a:rPr lang="en-GB" sz="3000" dirty="0" smtClean="0">
                <a:effectLst/>
                <a:latin typeface="Arial" panose="020B0604020202020204" pitchFamily="34" charset="0"/>
              </a:rPr>
              <a:t>Marketing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9644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6" grpId="0" animBg="1"/>
      <p:bldP spid="2" grpId="0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439</Words>
  <Application>Microsoft Office PowerPoint</Application>
  <PresentationFormat>Custom</PresentationFormat>
  <Paragraphs>98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</vt:lpstr>
      <vt:lpstr>Century Gothic</vt:lpstr>
      <vt:lpstr>Calibri</vt:lpstr>
      <vt:lpstr>Wingdings</vt:lpstr>
      <vt:lpstr>Comfortaa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Erfanul Hoque Rashik</dc:creator>
  <cp:lastModifiedBy>HP</cp:lastModifiedBy>
  <cp:revision>138</cp:revision>
  <dcterms:created xsi:type="dcterms:W3CDTF">2019-11-09T13:53:03Z</dcterms:created>
  <dcterms:modified xsi:type="dcterms:W3CDTF">2022-09-02T03:48:59Z</dcterms:modified>
</cp:coreProperties>
</file>